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135EC-1819-4E3B-9E8A-9BBFAB86D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29775C-7C0E-48D7-A332-3BAB32225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E9317-3DCC-4E37-B5B9-C370F779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C78FA-97F7-4271-90B4-E593FCC9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32204-336D-4AF6-9CE7-11161FD9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5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220D5-0F83-40E7-979E-74A2C3D6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CA00B7-B208-4D2E-AE95-5E21A5EC3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CB27B-5627-4546-91B8-7070C796C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25DA2-7D07-4C38-B935-7FD2B468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0CA33-B21E-44C1-85FB-0C9EF798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0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3CD4E2-D81F-4BCA-94EF-618DA5BE2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86FE8C-D9BE-43C2-B9D1-3272F5429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16E07C-C4CA-45D9-BF95-24739885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2DD13-554D-4A46-BDD6-9E64E934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7CD98-7627-456E-A067-9C7D0EF7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6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C921C-A328-4184-A42D-F9096618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D7423-11FA-4933-B3E7-3550F9F16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AEED-81B0-420E-B9D9-91D5218C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1DDC5-3B73-466F-A5DB-0961376E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19B1F-3DF6-4935-B713-DA3AADAD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5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2BFA6-A989-41E9-BF68-73B126AE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9851E4-32D2-4B38-9605-50F37A500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6AC37-A8CB-47C0-B158-0F9C4A9A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662DD-88AA-4687-8A04-9373D51B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53703-C321-4EA5-8B82-25CB4BE1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2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A0E69-9422-4254-A989-400944E5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CBFCDB-98A8-4508-B842-1449F183E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C69CF9-7B50-4034-BA42-3917E2C41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EA28D4-D099-4E9D-AC13-B11C5046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323558-7690-4280-A11D-044ACA39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B702C8-8F97-4300-8725-3B4563B6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5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B05BC-2F2A-4D25-BEC4-0C2DC929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D4ABA9-345B-4D25-A177-3165A056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F33251-F4C0-4C62-BEA8-BFA42806A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B33BD5-30DA-4EAB-B579-A13873A0F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EBA4D0-3C47-4262-9906-4A3332EEF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90C65C-185E-4006-9004-540B972A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9AEC31-3BE2-4440-B154-5091326F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F06FDF-912C-4FEE-9833-D3AD2E5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8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ECF6F-9EBC-4810-84F8-6CFAFFE3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39865A-6B5F-4F44-9CBE-27AF3C89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E5BDE0-052F-400B-9C99-12B24279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051274-2F43-4666-AA54-A384977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8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4373B9-CA1A-4DB1-B84B-86944D1C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037A38-387F-42B1-80EF-33B6A3AF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907E87-FFCB-4C1B-BB1D-20CFD25B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7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6B531-102B-4247-9B0A-FC7A6F47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AA5E3D-D1F3-4258-B9D7-FEF0D82EC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D384FD-EA4F-4D3C-AD5C-C2C3D7764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DC210-95DB-4C58-A021-BDEB0EAD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ECF157-01C2-48E6-B837-C75AF9E3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08C43A-BAC7-4754-B536-BD11AD9E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3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8DFA1-5502-4CD2-AC4E-35539A5D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8E180C-7D41-4EF8-98F9-B9B897BD5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4CD698-9C60-4A7F-88C7-A5E3B7C91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2C04EF-2C23-433B-95CF-FF9021E4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4A8C11-EE87-44A7-A700-253F9E89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4F1D51-EC07-4B8B-9777-63B285B5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0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75FE5-C73E-4473-926B-943D4A89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0CDE1-DD1B-47E9-9A38-E1F33290D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E7765-B9F6-47B2-B83D-C2B042482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D903-7A6B-4D7C-9077-F66B5F97CA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441AC-E483-47D3-92A7-06BA6C08E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95596-D3D0-4EFE-8C1D-5B143D11E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2A600-1C39-456B-AB9A-E35F7F31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3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F4A2C-A740-487A-9B49-C47776F8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4" y="2235200"/>
            <a:ext cx="11878321" cy="2387600"/>
          </a:xfrm>
        </p:spPr>
        <p:txBody>
          <a:bodyPr>
            <a:noAutofit/>
          </a:bodyPr>
          <a:lstStyle/>
          <a:p>
            <a:r>
              <a:rPr lang="ru-RU" sz="4400" b="1" i="0" u="none" strike="noStrike" baseline="0" dirty="0">
                <a:latin typeface="Times New Roman" panose="02020603050405020304" pitchFamily="18" charset="0"/>
              </a:rPr>
              <a:t>КИСЛОМОЛОЧНЫЕ ПРОДУКТЫ</a:t>
            </a:r>
            <a:br>
              <a:rPr lang="en-US" sz="4400" b="1" i="0" u="none" strike="noStrike" baseline="0" dirty="0">
                <a:latin typeface="Times New Roman" panose="02020603050405020304" pitchFamily="18" charset="0"/>
              </a:rPr>
            </a:br>
            <a:r>
              <a:rPr lang="ru-RU" sz="4400" b="1" i="0" u="none" strike="noStrike" baseline="0" dirty="0">
                <a:latin typeface="Times New Roman" panose="02020603050405020304" pitchFamily="18" charset="0"/>
              </a:rPr>
              <a:t>С ВЫСОКИМ СОДЕРЖАНИЕМ ЖИРА - СМЕТАНА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6791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FFE8FD-E7A2-4C16-84F1-EF2741EF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88" y="183222"/>
            <a:ext cx="8944623" cy="64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0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060B9C-FFF4-45EB-9B09-120BD1B4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77877"/>
            <a:ext cx="10772775" cy="4105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760603-F8AA-48F9-9422-8788875BEB3E}"/>
              </a:ext>
            </a:extLst>
          </p:cNvPr>
          <p:cNvSpPr txBox="1"/>
          <p:nvPr/>
        </p:nvSpPr>
        <p:spPr>
          <a:xfrm>
            <a:off x="709611" y="4283152"/>
            <a:ext cx="107727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Фальсификация сметаны</a:t>
            </a: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 marR="400"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При проведении экспертизы сметаны устанавливается не только соответствие установленным требованиям продукции, но и выявляются различные виды фальсификации, поэтому знание способов и средств фальсификации и владение методами ее обнаружения является необходимо важными для специалистов.</a:t>
            </a: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 marR="400" algn="just"/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При фальсификации сметаны используются практически все ее виды: стоимостная, ассортиментная, качественная, количественная и информационная.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06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50B2D6-9394-4A42-AC06-CF8D46BA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34" y="226507"/>
            <a:ext cx="9273131" cy="64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3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79D62-94E4-4BC5-BC5A-23268A18E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2879"/>
            <a:ext cx="10934700" cy="16383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A70BEE-D57E-4D5C-A698-C7C6F8BD7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1822179"/>
            <a:ext cx="10925175" cy="2219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30ED98-9D03-4A0B-8412-86D770F9C34F}"/>
              </a:ext>
            </a:extLst>
          </p:cNvPr>
          <p:cNvSpPr txBox="1"/>
          <p:nvPr/>
        </p:nvSpPr>
        <p:spPr>
          <a:xfrm>
            <a:off x="227859" y="4105964"/>
            <a:ext cx="117362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Экспертиза качества сметаны</a:t>
            </a: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 marR="200"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Экспертиза потребительских свойств сметаны определяет соответствие товарных качеств действующим стандартам на отдельные виды продукции. Методы товарной экспертизы позволяют оценить изменение качества, связанные с технологией производства, использованием сырья, упаковкой, условиями и сроками хранения, транспортированием и реализацией.</a:t>
            </a: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 marR="200"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При экспертизе качества сметаны используются органолептические, физико-химические и микробиологические методы.</a:t>
            </a:r>
            <a:endParaRPr lang="ru-RU" sz="16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4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96E424-39C3-4679-954C-CFD6EC28706B}"/>
              </a:ext>
            </a:extLst>
          </p:cNvPr>
          <p:cNvSpPr txBox="1"/>
          <p:nvPr/>
        </p:nvSpPr>
        <p:spPr>
          <a:xfrm>
            <a:off x="179033" y="123248"/>
            <a:ext cx="1183393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0"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Для контроля качества от каждой партии товара отбирается выборка в соответствии с требованиями ГОСТа «Отбор проб и подготовка их к анализу» для конкретного продукта. Затем составляется объединенная проба, которую исследуют. Определяют следующие показатели:</a:t>
            </a: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органолептические - внешний вид и консистенция, цвет, вкус и запах, внешний вид и маркировку потребительской упаковки;</a:t>
            </a:r>
          </a:p>
          <a:p>
            <a:pPr>
              <a:buChar char="-"/>
            </a:pP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физико-химические - массовую долю жира, белка, кислотность, температуру;</a:t>
            </a:r>
          </a:p>
          <a:p>
            <a:pPr>
              <a:buChar char="-"/>
            </a:pP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микробиологические - наличие молочнокислых бактерий, бактерий группы кишечной палочки, патогенные микроорганизмы, в т.ч. сальмонеллы, золотистый стафилококк, дрожжи.</a:t>
            </a:r>
          </a:p>
          <a:p>
            <a:pPr marR="200"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При получении неудовлетворительных результатов хотя бы по одному показателю, проводят повторный анализ удвоенного объема выборки из той же партии товаров. Результаты повторных исследований являются окончательными и распространяются на всю партию.</a:t>
            </a:r>
          </a:p>
        </p:txBody>
      </p:sp>
    </p:spTree>
    <p:extLst>
      <p:ext uri="{BB962C8B-B14F-4D97-AF65-F5344CB8AC3E}">
        <p14:creationId xmlns:p14="http://schemas.microsoft.com/office/powerpoint/2010/main" val="405813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253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КИСЛОМОЛОЧНЫЕ ПРОДУКТЫ С ВЫСОКИМ СОДЕРЖАНИЕМ ЖИРА - СМЕТАНА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КИСЛОМОЛОЧНЫЕ ПРОДУКТЫ С ВЫСОКИМ СОДЕРЖАНИЕМ ЖИРА - СМЕТАНА</dc:title>
  <dc:creator>Sergei Shlykov</dc:creator>
  <cp:lastModifiedBy>Sergei Shlykov</cp:lastModifiedBy>
  <cp:revision>1</cp:revision>
  <dcterms:created xsi:type="dcterms:W3CDTF">2021-03-15T17:19:27Z</dcterms:created>
  <dcterms:modified xsi:type="dcterms:W3CDTF">2021-03-15T17:28:17Z</dcterms:modified>
</cp:coreProperties>
</file>